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58" r:id="rId5"/>
    <p:sldId id="267" r:id="rId6"/>
    <p:sldId id="268" r:id="rId7"/>
    <p:sldId id="259" r:id="rId8"/>
    <p:sldId id="271" r:id="rId9"/>
    <p:sldId id="27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3" r:id="rId18"/>
    <p:sldId id="277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4"/>
    <p:restoredTop sz="94718"/>
  </p:normalViewPr>
  <p:slideViewPr>
    <p:cSldViewPr snapToGrid="0">
      <p:cViewPr varScale="1">
        <p:scale>
          <a:sx n="107" d="100"/>
          <a:sy n="107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B086-6BC6-71A3-6036-F882106E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6212-38E2-E106-556A-B3118C52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B31B-73DE-C582-DA78-B7FA1488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C4F4-9B4B-8AE5-385A-08C20775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E2802-B5D3-D67D-40CE-1C855E66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3F8-2607-9087-BAEA-8B6ED70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3E2EC-B6BC-D877-2E33-EB4822C6F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DD02-BC0F-4EC0-A19B-1E96E1C7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20F5-5E84-5B40-4361-4E58C490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91A3A-C601-11DB-9563-90C01D2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D5467-58E7-5460-FC91-9D662B9E2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B7D4-8CF6-88E3-7701-E66CACE37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1E4E-0535-1797-7EA5-6BD5152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3CF5C-EB42-672E-257B-667B174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34640-AC42-8002-038B-1210009F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0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6A12-F050-208F-6698-754947AB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EB2B-8950-A6E0-0AA4-8DB2BCCB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C76F-AD9B-1F62-085E-6F94B781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DD95-9348-F9C8-9990-5B80A58E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5047-51F5-E6CB-208D-EBE87567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6AC0-9C9C-C053-E6F1-EE3BF2BE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B46F2-6528-7E2F-2FD3-AB8DAAF51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FF57F-C76A-8D54-CC33-2E8EAA3B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E3DE-CABE-AF78-441C-27476A89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135F-7CD7-4B0B-64BE-8414D9C2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3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ABDC-5259-253D-CE4F-1326AEF0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A263-9D95-3C54-5600-B019192D3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FAF8D-BBA8-FC1A-D1B7-EDA0246A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694C2-7F09-5D6E-BCBE-A6AB0A66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18670-2393-E4AC-588B-D22B9F92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8964-112A-6C42-5B02-EAC5909A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5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604F-BF06-FB41-2D3B-863940C2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06411-7831-9D0F-CF92-C79FEE312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261B3-12EE-B625-F9D7-184207E41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55676-918E-3D58-16C0-83BCB888A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CF530-C9F9-FA70-EEBE-5FA450E6A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DDF8D-7203-B989-ED33-C5343FA9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60B61-C9A1-78F3-5688-D64D6354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6923B-E064-7004-73CE-9CA9128C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CBA-6594-B9A2-03BE-F845BB0C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03ACC-4D28-DB15-EFCD-795FE509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9EB73-275B-DA70-783C-7313EA64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3D76-D8D0-E5EC-8C70-B5644B09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2207D-C2FA-584D-3032-A1AF9C77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CDD7-97FB-B0EF-8E02-4747AA4D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3B4A2-10E5-D50E-7AA5-A784D03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894A-7901-2174-9CD5-D9E27389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ACEC-F895-69F5-173B-FA2262B5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08E80-A93E-F66D-5252-749F551B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8E866-0490-C419-7B83-19A1A47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2D6ED-0BC2-4F69-2727-4D0E8BD9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BD8CD-E26C-EE38-81F0-48E4E674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DFA6-AF23-B576-2EB4-25EAAFCF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3F443-EC81-8533-5BFE-6EA5D67A8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00993-7B00-ECB6-4CBB-9A39FEEF4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4B66-024C-3270-DFD8-4775A818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B1116-B8CB-FAD3-E375-01C2E39A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EB0E2-22A4-0950-911A-14EA349A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80B8D-5A66-EFE0-B68E-2F93C84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FBDB-9C70-7A4C-9DA8-0DF94A8FC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4861-674C-E78F-7FCB-8F2A2011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FE5D-7BA7-4F4B-B92A-04E45BAAF7A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22045-FE51-8F55-9D4F-DB1541C84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16179-D3CA-D949-7446-7C55C230E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4093-83D3-EF44-BCCB-D886395E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BF7F6-6083-6E1C-32D8-72288721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3000" b="1" i="0" u="none" strike="noStrike" dirty="0">
                <a:effectLst/>
              </a:rPr>
              <a:t>The impact of fire frequency on the root economic spectrum in herbaceous plant species from Cedar Creek Ecosystem Science Reserve</a:t>
            </a:r>
            <a:endParaRPr lang="en-US" sz="3000" dirty="0"/>
          </a:p>
        </p:txBody>
      </p:sp>
      <p:sp>
        <p:nvSpPr>
          <p:cNvPr id="20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picture containing ground, outdoor, nature, orange&#10;&#10;Description automatically generated">
            <a:extLst>
              <a:ext uri="{FF2B5EF4-FFF2-40B4-BE49-F238E27FC236}">
                <a16:creationId xmlns:a16="http://schemas.microsoft.com/office/drawing/2014/main" id="{BC251B29-8474-FEB0-61A2-F8033B50D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" r="1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F3DC-A913-3515-46C6-890D1BB4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challenges – quantifying mycorrhizal colonisation</a:t>
            </a:r>
          </a:p>
        </p:txBody>
      </p:sp>
      <p:pic>
        <p:nvPicPr>
          <p:cNvPr id="5" name="Content Placeholder 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E55C0D7-2429-7D5F-901E-8B75FE98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3735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45A3-4D1D-2C78-F647-F413E583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6EB61-A388-F67E-827C-AADB5500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11" r="29078"/>
          <a:stretch/>
        </p:blipFill>
        <p:spPr>
          <a:xfrm>
            <a:off x="111701" y="2141537"/>
            <a:ext cx="4781550" cy="4351338"/>
          </a:xfrm>
        </p:spPr>
      </p:pic>
      <p:pic>
        <p:nvPicPr>
          <p:cNvPr id="7" name="Picture 6" descr="A picture containing close&#10;&#10;Description automatically generated">
            <a:extLst>
              <a:ext uri="{FF2B5EF4-FFF2-40B4-BE49-F238E27FC236}">
                <a16:creationId xmlns:a16="http://schemas.microsoft.com/office/drawing/2014/main" id="{4A186422-FB08-CD99-6914-BA25BFB2A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2" t="472" r="38236"/>
          <a:stretch/>
        </p:blipFill>
        <p:spPr>
          <a:xfrm>
            <a:off x="8010525" y="2506662"/>
            <a:ext cx="41529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7EFAD-2670-3E43-2C7C-067470AAD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3848" r="27695"/>
          <a:stretch/>
        </p:blipFill>
        <p:spPr>
          <a:xfrm>
            <a:off x="5473411" y="1327149"/>
            <a:ext cx="4781550" cy="42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9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0968-7F2F-CBC0-9FC0-0CD8B46B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arbuscular mycorrhizal (or pathogenic) fungal structures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AD5C1A-7040-031B-BC9A-740C5E82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3343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7E98-0A5C-82C5-8E9C-4366DF7A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root structures</a:t>
            </a:r>
          </a:p>
        </p:txBody>
      </p:sp>
      <p:pic>
        <p:nvPicPr>
          <p:cNvPr id="5" name="Content Placeholder 4" descr="A close up of a spider web&#10;&#10;Description automatically generated with medium confidence">
            <a:extLst>
              <a:ext uri="{FF2B5EF4-FFF2-40B4-BE49-F238E27FC236}">
                <a16:creationId xmlns:a16="http://schemas.microsoft.com/office/drawing/2014/main" id="{AE159055-12FB-5DBB-8286-CBCB0532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9041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9BD2-93B5-CD62-2627-C89202C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got a bit too excited…</a:t>
            </a:r>
          </a:p>
        </p:txBody>
      </p:sp>
      <p:pic>
        <p:nvPicPr>
          <p:cNvPr id="5" name="Content Placeholder 4" descr="A close-up of a bug&#10;&#10;Description automatically generated with low confidence">
            <a:extLst>
              <a:ext uri="{FF2B5EF4-FFF2-40B4-BE49-F238E27FC236}">
                <a16:creationId xmlns:a16="http://schemas.microsoft.com/office/drawing/2014/main" id="{D3FC8B01-B02F-68CF-9412-69AA826FB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7600" cy="4352400"/>
          </a:xfrm>
        </p:spPr>
      </p:pic>
    </p:spTree>
    <p:extLst>
      <p:ext uri="{BB962C8B-B14F-4D97-AF65-F5344CB8AC3E}">
        <p14:creationId xmlns:p14="http://schemas.microsoft.com/office/powerpoint/2010/main" val="159475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8FF7-2D1F-BB8A-3598-E2C2FC0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diverse range of AMF structures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F7334FE-8193-B25C-5711-1CD16BFF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081" y="3901666"/>
            <a:ext cx="4594981" cy="2584677"/>
          </a:xfrm>
        </p:spPr>
      </p:pic>
      <p:pic>
        <p:nvPicPr>
          <p:cNvPr id="7" name="Picture 6" descr="A picture containing measuring stick, clothespin, close&#10;&#10;Description automatically generated">
            <a:extLst>
              <a:ext uri="{FF2B5EF4-FFF2-40B4-BE49-F238E27FC236}">
                <a16:creationId xmlns:a16="http://schemas.microsoft.com/office/drawing/2014/main" id="{AB754704-4F85-E2F4-75A2-FB3ED3EF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8" y="3908198"/>
            <a:ext cx="4594981" cy="2584677"/>
          </a:xfrm>
          <a:prstGeom prst="rect">
            <a:avLst/>
          </a:prstGeom>
        </p:spPr>
      </p:pic>
      <p:pic>
        <p:nvPicPr>
          <p:cNvPr id="9" name="Picture 8" descr="A picture containing close&#10;&#10;Description automatically generated">
            <a:extLst>
              <a:ext uri="{FF2B5EF4-FFF2-40B4-BE49-F238E27FC236}">
                <a16:creationId xmlns:a16="http://schemas.microsoft.com/office/drawing/2014/main" id="{9E799CFF-E7F9-7DD4-4EA9-C36B1104D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0" t="2091" r="15646" b="-1"/>
          <a:stretch/>
        </p:blipFill>
        <p:spPr>
          <a:xfrm>
            <a:off x="4290106" y="1690688"/>
            <a:ext cx="3611787" cy="2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56A-D2D0-1C75-7ED4-D67C3F77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CBD0-23E6-78EF-A4E1-9B748890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0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6F27-A800-2254-B865-055A7781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Results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9B36-55CE-59AD-7543-054AC7586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30" y="1779203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mycorrhizal colonisation and average root diameter, as well as soil inorganic nitrogen don't contribute to the variance in the data</a:t>
            </a:r>
          </a:p>
        </p:txBody>
      </p:sp>
      <p:grpSp>
        <p:nvGrpSpPr>
          <p:cNvPr id="1040" name="Group 10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34" name="Isosceles Triangle 10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Isosceles Triangle 103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F96527BE-1008-F1ED-14F0-D8732029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1" y="402772"/>
            <a:ext cx="7772400" cy="61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98B48-13E9-30C7-70E4-58DE38C97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Non-legume forbs seem to be colonized less (though may be because under sampled)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D1FF9BF-95E7-415E-51FB-F2E9C0C6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45" y="1676747"/>
            <a:ext cx="7869668" cy="48595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414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5D08-A84F-AADF-BC24-95C7BE5B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– Fire Frequency is the only predictor of mycorrhizal colonisation, though this may be due to methodological limitations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E3C378-D9F5-4592-C682-C38EE3E5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292350"/>
            <a:ext cx="8794352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B436-B904-3626-E7CD-3A824990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A6FD-8AC4-55E1-BA6A-64F224A8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560" cy="4351338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Understanding how plant species and communities optimise trade offs after disturbance events, belowground</a:t>
            </a: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Cedar Creek Ecosystem Science Reserve - plots with different prescribed burn frequencies.</a:t>
            </a: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Lato" panose="020F0502020204030204" pitchFamily="34" charset="0"/>
              </a:rPr>
              <a:t>How does fire frequency affect mycorrhizal colonisation in herbaceous plants? </a:t>
            </a:r>
            <a:endParaRPr lang="en-GB" b="0" dirty="0"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360F-0339-BE03-A74F-4BE97C17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03" y="3063875"/>
            <a:ext cx="44378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A6B1-AEBC-A7E9-64D0-E5C1F077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species had a different response to increasing fire frequency, but significant correlations were positive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23F39B-0A71-85AC-1D77-EB374CBCD3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1" y="2537732"/>
            <a:ext cx="5537200" cy="39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CD553A-3C8C-2CED-85C8-1549E109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7732"/>
            <a:ext cx="5537200" cy="39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3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AD75F-D007-0221-468D-B6CA02B6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frequency is associated with decreased nitrogen, but increased phosphate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1BDA9E-F867-8D40-7CED-F0CFFEEC2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" y="2443163"/>
            <a:ext cx="6091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82EFA5-EC27-250F-C0A9-BFCB52B9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27" y="2443163"/>
            <a:ext cx="60918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6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A046-39A9-8E9C-DABC-66D20A77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BCDA9-19EE-81ED-45AA-3D18E3DE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6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2AA2-9607-E1F1-CC7B-80304D04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Graphical Abstract</a:t>
            </a:r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5352771E-1E7B-20C9-B8DA-91EF983E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7347" y="1863801"/>
            <a:ext cx="8837304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7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192B-E550-8606-0EA2-CC24A0A0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2210-4F79-D93E-DCF8-44CFB69B4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8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7BBB-3153-57EA-E5A1-2B48AA71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Quantifying mycorrhizal colonisation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DB07-BE9E-DA2A-2A11-0CE3E5214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97216-3FA6-8B84-3011-3F4C663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Day in the Life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person in a lab coat&#10;&#10;Description automatically generated with low confidence">
            <a:extLst>
              <a:ext uri="{FF2B5EF4-FFF2-40B4-BE49-F238E27FC236}">
                <a16:creationId xmlns:a16="http://schemas.microsoft.com/office/drawing/2014/main" id="{6470DE3F-5148-9EB9-04E2-66535AE1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3727" y="266736"/>
            <a:ext cx="2165010" cy="28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82C95F2-30D1-27E7-85E1-331894F7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656" y="4582451"/>
            <a:ext cx="2678417" cy="2008813"/>
          </a:xfrm>
          <a:prstGeom prst="rect">
            <a:avLst/>
          </a:prstGeom>
        </p:spPr>
      </p:pic>
      <p:pic>
        <p:nvPicPr>
          <p:cNvPr id="5" name="Picture 4" descr="A picture containing indoor, various, arranged, several&#10;&#10;Description automatically generated">
            <a:extLst>
              <a:ext uri="{FF2B5EF4-FFF2-40B4-BE49-F238E27FC236}">
                <a16:creationId xmlns:a16="http://schemas.microsoft.com/office/drawing/2014/main" id="{1C7DBC52-79E0-0494-27B1-36D8FEAD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11" y="3796114"/>
            <a:ext cx="3758184" cy="2818638"/>
          </a:xfrm>
          <a:prstGeom prst="rect">
            <a:avLst/>
          </a:prstGeom>
        </p:spPr>
      </p:pic>
      <p:pic>
        <p:nvPicPr>
          <p:cNvPr id="11" name="Picture 10" descr="A spider in a glass bowl&#10;&#10;Description automatically generated with low confidence">
            <a:extLst>
              <a:ext uri="{FF2B5EF4-FFF2-40B4-BE49-F238E27FC236}">
                <a16:creationId xmlns:a16="http://schemas.microsoft.com/office/drawing/2014/main" id="{5D2CDADA-88B8-981D-C007-B64F6A039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92" t="15912" r="6660"/>
          <a:stretch/>
        </p:blipFill>
        <p:spPr>
          <a:xfrm rot="5400000">
            <a:off x="8852881" y="3544754"/>
            <a:ext cx="3162263" cy="29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A025-9468-1AB8-658D-A8820E0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Soil nutrient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D6E7-AE90-FF73-D334-BDAAFDC4E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E82E-BD26-B818-44CB-4AFB0779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Root Architecture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E665-1088-D195-27B6-1128951F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210</Words>
  <Application>Microsoft Macintosh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Office Theme</vt:lpstr>
      <vt:lpstr>The impact of fire frequency on the root economic spectrum in herbaceous plant species from Cedar Creek Ecosystem Science Reserve</vt:lpstr>
      <vt:lpstr>Background on the project</vt:lpstr>
      <vt:lpstr>Hypotheses</vt:lpstr>
      <vt:lpstr>Graphical Abstract</vt:lpstr>
      <vt:lpstr>Methods - Overview</vt:lpstr>
      <vt:lpstr>Methods - Quantifying mycorrhizal colonisation</vt:lpstr>
      <vt:lpstr>Day in the Life</vt:lpstr>
      <vt:lpstr>Methods – Soil nutrient data</vt:lpstr>
      <vt:lpstr>Methods – Root Architecture Data</vt:lpstr>
      <vt:lpstr>Methodological challenges – quantifying mycorrhizal colonisation</vt:lpstr>
      <vt:lpstr>Staining</vt:lpstr>
      <vt:lpstr>Identifying arbuscular mycorrhizal (or pathogenic) fungal structures</vt:lpstr>
      <vt:lpstr>Strange root structures</vt:lpstr>
      <vt:lpstr>When we got a bit too excited…</vt:lpstr>
      <vt:lpstr>A diverse range of AMF structures</vt:lpstr>
      <vt:lpstr>Results - Overview</vt:lpstr>
      <vt:lpstr>Results - </vt:lpstr>
      <vt:lpstr>Non-legume forbs seem to be colonized less (though may be because under sampled)</vt:lpstr>
      <vt:lpstr>Results – Fire Frequency is the only predictor of mycorrhizal colonisation, though this may be due to methodological limitations</vt:lpstr>
      <vt:lpstr>Each species had a different response to increasing fire frequency, but significant correlations were positive</vt:lpstr>
      <vt:lpstr>Fire frequency is associated with decreased nitrogen, but increased phosphate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Cohen</dc:creator>
  <cp:lastModifiedBy>Louis Cohen</cp:lastModifiedBy>
  <cp:revision>15</cp:revision>
  <dcterms:created xsi:type="dcterms:W3CDTF">2023-02-13T14:08:56Z</dcterms:created>
  <dcterms:modified xsi:type="dcterms:W3CDTF">2023-02-15T12:59:20Z</dcterms:modified>
</cp:coreProperties>
</file>